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jp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CZECH – GERMAN YOUNG PROFESSIONAL PROGRAM</a:t>
            </a:r>
            <a:endParaRPr lang="cs-CZ" dirty="0"/>
          </a:p>
        </p:txBody>
      </p:sp>
      <p:sp>
        <p:nvSpPr>
          <p:cNvPr id="3" name="Podnadpis 2"/>
          <p:cNvSpPr>
            <a:spLocks noGrp="1"/>
          </p:cNvSpPr>
          <p:nvPr>
            <p:ph type="subTitle" idx="1"/>
          </p:nvPr>
        </p:nvSpPr>
        <p:spPr/>
        <p:txBody>
          <a:bodyPr>
            <a:normAutofit lnSpcReduction="10000"/>
          </a:bodyPr>
          <a:lstStyle/>
          <a:p>
            <a:r>
              <a:rPr lang="en-GB" dirty="0" smtClean="0"/>
              <a:t>Solidarity, stability and security in post-factual times</a:t>
            </a:r>
            <a:endParaRPr lang="cs-CZ" dirty="0" smtClean="0"/>
          </a:p>
          <a:p>
            <a:endParaRPr lang="cs-CZ" dirty="0"/>
          </a:p>
          <a:p>
            <a:r>
              <a:rPr lang="cs-CZ" dirty="0" smtClean="0"/>
              <a:t>Lucie Streitová, E.ON Czech</a:t>
            </a:r>
            <a:endParaRPr lang="en-GB" dirty="0"/>
          </a:p>
        </p:txBody>
      </p:sp>
    </p:spTree>
    <p:extLst>
      <p:ext uri="{BB962C8B-B14F-4D97-AF65-F5344CB8AC3E}">
        <p14:creationId xmlns:p14="http://schemas.microsoft.com/office/powerpoint/2010/main" val="30151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13589" y="2872110"/>
            <a:ext cx="8596668" cy="1320800"/>
          </a:xfrm>
        </p:spPr>
        <p:txBody>
          <a:bodyPr/>
          <a:lstStyle/>
          <a:p>
            <a:r>
              <a:rPr lang="en-GB" dirty="0" smtClean="0"/>
              <a:t>Thank you</a:t>
            </a:r>
            <a:r>
              <a:rPr lang="cs-CZ" dirty="0"/>
              <a:t> </a:t>
            </a:r>
            <a:r>
              <a:rPr lang="en-GB" dirty="0" smtClean="0"/>
              <a:t>for</a:t>
            </a:r>
            <a:r>
              <a:rPr lang="cs-CZ" dirty="0" smtClean="0"/>
              <a:t> </a:t>
            </a:r>
            <a:r>
              <a:rPr lang="cs-CZ" dirty="0" err="1" smtClean="0"/>
              <a:t>your</a:t>
            </a:r>
            <a:r>
              <a:rPr lang="en-GB" dirty="0" smtClean="0"/>
              <a:t> attention!</a:t>
            </a:r>
            <a:endParaRPr lang="en-GB" dirty="0"/>
          </a:p>
        </p:txBody>
      </p:sp>
    </p:spTree>
    <p:extLst>
      <p:ext uri="{BB962C8B-B14F-4D97-AF65-F5344CB8AC3E}">
        <p14:creationId xmlns:p14="http://schemas.microsoft.com/office/powerpoint/2010/main" val="280895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Topic: </a:t>
            </a:r>
            <a:r>
              <a:rPr lang="cs-CZ" dirty="0" smtClean="0"/>
              <a:t/>
            </a:r>
            <a:br>
              <a:rPr lang="cs-CZ" dirty="0" smtClean="0"/>
            </a:br>
            <a:r>
              <a:rPr lang="en-GB" dirty="0" smtClean="0"/>
              <a:t>Security and cybersecurity</a:t>
            </a:r>
            <a:r>
              <a:rPr lang="cs-CZ" dirty="0" smtClean="0"/>
              <a:t> in </a:t>
            </a:r>
            <a:r>
              <a:rPr lang="en-GB" dirty="0" smtClean="0"/>
              <a:t>the</a:t>
            </a:r>
            <a:r>
              <a:rPr lang="cs-CZ" dirty="0" smtClean="0"/>
              <a:t> </a:t>
            </a:r>
            <a:r>
              <a:rPr lang="en-GB" dirty="0" smtClean="0"/>
              <a:t>present </a:t>
            </a:r>
            <a:endParaRPr lang="en-GB" dirty="0"/>
          </a:p>
        </p:txBody>
      </p:sp>
      <p:sp>
        <p:nvSpPr>
          <p:cNvPr id="3" name="Zástupný symbol pro obsah 2"/>
          <p:cNvSpPr>
            <a:spLocks noGrp="1"/>
          </p:cNvSpPr>
          <p:nvPr>
            <p:ph idx="1"/>
          </p:nvPr>
        </p:nvSpPr>
        <p:spPr/>
        <p:txBody>
          <a:bodyPr/>
          <a:lstStyle/>
          <a:p>
            <a:r>
              <a:rPr lang="cs-CZ" dirty="0" err="1" smtClean="0"/>
              <a:t>Respondents</a:t>
            </a:r>
            <a:endParaRPr lang="cs-CZ" dirty="0" smtClean="0"/>
          </a:p>
          <a:p>
            <a:pPr lvl="1"/>
            <a:r>
              <a:rPr lang="en-GB" dirty="0" err="1"/>
              <a:t>Lenka</a:t>
            </a:r>
            <a:r>
              <a:rPr lang="en-GB" dirty="0"/>
              <a:t> </a:t>
            </a:r>
            <a:r>
              <a:rPr lang="en-GB" dirty="0" err="1"/>
              <a:t>Pařízková</a:t>
            </a:r>
            <a:r>
              <a:rPr lang="en-GB" dirty="0"/>
              <a:t> – Regional economic and public administration</a:t>
            </a:r>
            <a:endParaRPr lang="cs-CZ" dirty="0"/>
          </a:p>
          <a:p>
            <a:pPr lvl="1"/>
            <a:r>
              <a:rPr lang="en-GB" dirty="0"/>
              <a:t>Erika </a:t>
            </a:r>
            <a:r>
              <a:rPr lang="en-GB" dirty="0" err="1"/>
              <a:t>Širůčková</a:t>
            </a:r>
            <a:r>
              <a:rPr lang="en-GB" dirty="0"/>
              <a:t> – </a:t>
            </a:r>
            <a:r>
              <a:rPr lang="en-GB" dirty="0" err="1"/>
              <a:t>Politology</a:t>
            </a:r>
            <a:r>
              <a:rPr lang="en-GB" dirty="0"/>
              <a:t> and political theory</a:t>
            </a:r>
            <a:endParaRPr lang="cs-CZ" dirty="0"/>
          </a:p>
          <a:p>
            <a:pPr lvl="1"/>
            <a:r>
              <a:rPr lang="en-GB" dirty="0"/>
              <a:t>Magnus Alexander </a:t>
            </a:r>
            <a:r>
              <a:rPr lang="en-GB" dirty="0" err="1"/>
              <a:t>Brandau</a:t>
            </a:r>
            <a:r>
              <a:rPr lang="en-GB" dirty="0"/>
              <a:t> – Communications and political affairs</a:t>
            </a:r>
            <a:endParaRPr lang="cs-CZ" dirty="0"/>
          </a:p>
          <a:p>
            <a:pPr lvl="1"/>
            <a:r>
              <a:rPr lang="en-GB" dirty="0" err="1"/>
              <a:t>Radek</a:t>
            </a:r>
            <a:r>
              <a:rPr lang="en-GB" dirty="0"/>
              <a:t> </a:t>
            </a:r>
            <a:r>
              <a:rPr lang="en-GB" dirty="0" err="1" smtClean="0"/>
              <a:t>Bílý</a:t>
            </a:r>
            <a:endParaRPr lang="cs-CZ" dirty="0" smtClean="0"/>
          </a:p>
          <a:p>
            <a:pPr lvl="1"/>
            <a:endParaRPr lang="cs-CZ" dirty="0"/>
          </a:p>
          <a:p>
            <a:pPr marL="457200" lvl="1"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77" y="4146883"/>
            <a:ext cx="2241598" cy="2510589"/>
          </a:xfrm>
          <a:prstGeom prst="rect">
            <a:avLst/>
          </a:prstGeom>
          <a:ln>
            <a:noFill/>
          </a:ln>
          <a:effectLst>
            <a:softEdge rad="112500"/>
          </a:effectLst>
        </p:spPr>
      </p:pic>
      <p:pic>
        <p:nvPicPr>
          <p:cNvPr id="5" name="Obrázek 4"/>
          <p:cNvPicPr>
            <a:picLocks noChangeAspect="1"/>
          </p:cNvPicPr>
          <p:nvPr/>
        </p:nvPicPr>
        <p:blipFill rotWithShape="1">
          <a:blip r:embed="rId3">
            <a:extLst>
              <a:ext uri="{28A0092B-C50C-407E-A947-70E740481C1C}">
                <a14:useLocalDpi xmlns:a14="http://schemas.microsoft.com/office/drawing/2010/main" val="0"/>
              </a:ext>
            </a:extLst>
          </a:blip>
          <a:srcRect b="3835"/>
          <a:stretch/>
        </p:blipFill>
        <p:spPr>
          <a:xfrm>
            <a:off x="2780675" y="4146883"/>
            <a:ext cx="1859219" cy="2502570"/>
          </a:xfrm>
          <a:prstGeom prst="rect">
            <a:avLst/>
          </a:prstGeom>
          <a:ln>
            <a:noFill/>
          </a:ln>
          <a:effectLst>
            <a:softEdge rad="112500"/>
          </a:effectLst>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894" y="4146883"/>
            <a:ext cx="2287542" cy="2502570"/>
          </a:xfrm>
          <a:prstGeom prst="rect">
            <a:avLst/>
          </a:prstGeom>
          <a:ln>
            <a:noFill/>
          </a:ln>
          <a:effectLst>
            <a:softEdge rad="112500"/>
          </a:effectLst>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436" y="4146883"/>
            <a:ext cx="2288753" cy="2513051"/>
          </a:xfrm>
          <a:prstGeom prst="rect">
            <a:avLst/>
          </a:prstGeom>
          <a:ln>
            <a:noFill/>
          </a:ln>
          <a:effectLst>
            <a:softEdge rad="112500"/>
          </a:effectLst>
        </p:spPr>
      </p:pic>
    </p:spTree>
    <p:extLst>
      <p:ext uri="{BB962C8B-B14F-4D97-AF65-F5344CB8AC3E}">
        <p14:creationId xmlns:p14="http://schemas.microsoft.com/office/powerpoint/2010/main" val="420078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Question</a:t>
            </a:r>
            <a:r>
              <a:rPr lang="cs-CZ" dirty="0" smtClean="0"/>
              <a:t>s</a:t>
            </a:r>
            <a:endParaRPr lang="en-GB" dirty="0"/>
          </a:p>
        </p:txBody>
      </p:sp>
      <p:sp>
        <p:nvSpPr>
          <p:cNvPr id="3" name="Zástupný symbol pro obsah 2"/>
          <p:cNvSpPr>
            <a:spLocks noGrp="1"/>
          </p:cNvSpPr>
          <p:nvPr>
            <p:ph idx="1"/>
          </p:nvPr>
        </p:nvSpPr>
        <p:spPr/>
        <p:txBody>
          <a:bodyPr/>
          <a:lstStyle/>
          <a:p>
            <a:pPr lvl="0">
              <a:buFont typeface="+mj-lt"/>
              <a:buAutoNum type="arabicPeriod"/>
            </a:pPr>
            <a:r>
              <a:rPr lang="en-GB" dirty="0" smtClean="0"/>
              <a:t>What does the term of security mean for you?</a:t>
            </a:r>
          </a:p>
          <a:p>
            <a:pPr lvl="0">
              <a:buFont typeface="+mj-lt"/>
              <a:buAutoNum type="arabicPeriod"/>
            </a:pPr>
            <a:r>
              <a:rPr lang="en-GB" dirty="0" smtClean="0"/>
              <a:t>What are the impacts of terrorism on our security?</a:t>
            </a:r>
          </a:p>
          <a:p>
            <a:pPr>
              <a:buFont typeface="+mj-lt"/>
              <a:buAutoNum type="arabicPeriod"/>
            </a:pPr>
            <a:r>
              <a:rPr lang="en-GB" dirty="0" smtClean="0"/>
              <a:t>What is the importance of cyber security in 21st century?</a:t>
            </a:r>
          </a:p>
          <a:p>
            <a:pPr marL="0" indent="0">
              <a:buNone/>
            </a:pPr>
            <a:endParaRPr lang="cs-CZ" dirty="0"/>
          </a:p>
        </p:txBody>
      </p:sp>
    </p:spTree>
    <p:extLst>
      <p:ext uri="{BB962C8B-B14F-4D97-AF65-F5344CB8AC3E}">
        <p14:creationId xmlns:p14="http://schemas.microsoft.com/office/powerpoint/2010/main" val="3048937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en-GB" dirty="0"/>
              <a:t>What does the term of security mean for </a:t>
            </a:r>
            <a:r>
              <a:rPr lang="en-GB" dirty="0" smtClean="0"/>
              <a:t>you</a:t>
            </a:r>
            <a:r>
              <a:rPr lang="cs-CZ" dirty="0" smtClean="0"/>
              <a:t>?</a:t>
            </a:r>
            <a:br>
              <a:rPr lang="cs-CZ" dirty="0" smtClean="0"/>
            </a:br>
            <a:endParaRPr lang="cs-CZ" dirty="0"/>
          </a:p>
        </p:txBody>
      </p:sp>
      <p:pic>
        <p:nvPicPr>
          <p:cNvPr id="7" name="0A475772">
            <a:hlinkClick r:id="" action="ppaction://media"/>
          </p:cNvPr>
          <p:cNvPicPr>
            <a:picLocks noGrp="1" noChangeAspect="1"/>
          </p:cNvPicPr>
          <p:nvPr>
            <p:ph sz="half" idx="1"/>
            <a:audioFile r:link="rId1"/>
            <p:extLst>
              <p:ext uri="{DAA4B4D4-6D71-4841-9C94-3DE7FCFB9230}">
                <p14:media xmlns:p14="http://schemas.microsoft.com/office/powerpoint/2010/main" r:embed="rId2">
                  <p14:trim st="5593" end="45274"/>
                </p14:media>
              </p:ext>
            </p:extLst>
          </p:nvPr>
        </p:nvPicPr>
        <p:blipFill>
          <a:blip r:embed="rId4"/>
          <a:stretch>
            <a:fillRect/>
          </a:stretch>
        </p:blipFill>
        <p:spPr>
          <a:xfrm>
            <a:off x="949409" y="1849270"/>
            <a:ext cx="609600" cy="609600"/>
          </a:xfrm>
        </p:spPr>
      </p:pic>
      <p:sp>
        <p:nvSpPr>
          <p:cNvPr id="5" name="Zástupný symbol pro obsah 4"/>
          <p:cNvSpPr>
            <a:spLocks noGrp="1"/>
          </p:cNvSpPr>
          <p:nvPr>
            <p:ph sz="half" idx="2"/>
          </p:nvPr>
        </p:nvSpPr>
        <p:spPr>
          <a:xfrm>
            <a:off x="6962274" y="1950869"/>
            <a:ext cx="4184034" cy="3880773"/>
          </a:xfrm>
        </p:spPr>
        <p:txBody>
          <a:bodyPr>
            <a:normAutofit lnSpcReduction="10000"/>
          </a:bodyPr>
          <a:lstStyle/>
          <a:p>
            <a:pPr marL="0" indent="0">
              <a:buNone/>
            </a:pPr>
            <a:r>
              <a:rPr lang="en-GB" dirty="0" smtClean="0"/>
              <a:t>Freedom </a:t>
            </a:r>
            <a:r>
              <a:rPr lang="en-GB" dirty="0"/>
              <a:t>needs Security especially for the weak, that they can really exercise their freedom. Therefore security for me means a kind of feeling that includes also parts of stability regarding future developments. In concrete this means that I can refer to a framework which secures not only my material belongings but also my individual freedom as a human being and a citizen and the freedom to choose also - this is the future aspect - for my children</a:t>
            </a:r>
            <a:r>
              <a:rPr lang="en-GB" dirty="0" smtClean="0"/>
              <a:t>.</a:t>
            </a:r>
            <a:endParaRPr lang="cs-CZ" dirty="0"/>
          </a:p>
        </p:txBody>
      </p:sp>
      <p:pic>
        <p:nvPicPr>
          <p:cNvPr id="8" name="Obrázek 7"/>
          <p:cNvPicPr>
            <a:picLocks noChangeAspect="1"/>
          </p:cNvPicPr>
          <p:nvPr/>
        </p:nvPicPr>
        <p:blipFill rotWithShape="1">
          <a:blip r:embed="rId5">
            <a:extLst>
              <a:ext uri="{28A0092B-C50C-407E-A947-70E740481C1C}">
                <a14:useLocalDpi xmlns:a14="http://schemas.microsoft.com/office/drawing/2010/main" val="0"/>
              </a:ext>
            </a:extLst>
          </a:blip>
          <a:srcRect b="3835"/>
          <a:stretch/>
        </p:blipFill>
        <p:spPr>
          <a:xfrm>
            <a:off x="1559009" y="2751219"/>
            <a:ext cx="1859219" cy="2502570"/>
          </a:xfrm>
          <a:prstGeom prst="rect">
            <a:avLst/>
          </a:prstGeom>
          <a:ln>
            <a:noFill/>
          </a:ln>
          <a:effectLst>
            <a:softEdge rad="112500"/>
          </a:effectLst>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6323" y="4092245"/>
            <a:ext cx="2287542" cy="2502570"/>
          </a:xfrm>
          <a:prstGeom prst="rect">
            <a:avLst/>
          </a:prstGeom>
          <a:ln>
            <a:noFill/>
          </a:ln>
          <a:effectLst>
            <a:softEdge rad="112500"/>
          </a:effectLst>
        </p:spPr>
      </p:pic>
      <p:sp>
        <p:nvSpPr>
          <p:cNvPr id="10" name="Bublinový popisek ve tvaru obláčku 9"/>
          <p:cNvSpPr/>
          <p:nvPr/>
        </p:nvSpPr>
        <p:spPr>
          <a:xfrm>
            <a:off x="5871410" y="3397962"/>
            <a:ext cx="1090864" cy="98658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4474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7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532955" y="2689978"/>
            <a:ext cx="4184035" cy="3880772"/>
          </a:xfrm>
        </p:spPr>
        <p:txBody>
          <a:bodyPr/>
          <a:lstStyle/>
          <a:p>
            <a:pPr marL="0" indent="0">
              <a:buNone/>
            </a:pPr>
            <a:r>
              <a:rPr lang="en-GB" dirty="0"/>
              <a:t>Me and my children can go without any fear to any place at any time. </a:t>
            </a:r>
            <a:endParaRPr lang="cs-CZ" dirty="0"/>
          </a:p>
        </p:txBody>
      </p:sp>
      <p:pic>
        <p:nvPicPr>
          <p:cNvPr id="6" name="C9E29A61">
            <a:hlinkClick r:id="" action="ppaction://media"/>
          </p:cNvPr>
          <p:cNvPicPr>
            <a:picLocks noGrp="1" noChangeAspect="1"/>
          </p:cNvPicPr>
          <p:nvPr>
            <p:ph sz="half" idx="2"/>
            <a:audioFile r:link="rId1"/>
            <p:extLst>
              <p:ext uri="{DAA4B4D4-6D71-4841-9C94-3DE7FCFB9230}">
                <p14:media xmlns:p14="http://schemas.microsoft.com/office/powerpoint/2010/main" r:embed="rId2">
                  <p14:trim st="5138" end="29933"/>
                </p14:media>
              </p:ext>
            </p:extLst>
          </p:nvPr>
        </p:nvPicPr>
        <p:blipFill>
          <a:blip r:embed="rId4"/>
          <a:stretch>
            <a:fillRect/>
          </a:stretch>
        </p:blipFill>
        <p:spPr>
          <a:xfrm>
            <a:off x="8436610" y="817284"/>
            <a:ext cx="609600" cy="609600"/>
          </a:xfr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324" y="241095"/>
            <a:ext cx="2288753" cy="2513051"/>
          </a:xfrm>
          <a:prstGeom prst="ellipse">
            <a:avLst/>
          </a:prstGeom>
          <a:ln>
            <a:noFill/>
          </a:ln>
          <a:effectLst>
            <a:softEdge rad="112500"/>
          </a:effectLst>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8316" y="4236871"/>
            <a:ext cx="2241598" cy="2510589"/>
          </a:xfrm>
          <a:prstGeom prst="ellipse">
            <a:avLst/>
          </a:prstGeom>
          <a:ln>
            <a:noFill/>
          </a:ln>
          <a:effectLst>
            <a:softEdge rad="112500"/>
          </a:effectLst>
        </p:spPr>
      </p:pic>
      <p:sp>
        <p:nvSpPr>
          <p:cNvPr id="8" name="Obdélník 7"/>
          <p:cNvSpPr/>
          <p:nvPr/>
        </p:nvSpPr>
        <p:spPr>
          <a:xfrm>
            <a:off x="5693410" y="1797305"/>
            <a:ext cx="6096000" cy="2308324"/>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Security has different meanings for every one of us I would say.  The people do not distinguish between being secure and being safe.  Is that a subjective feeling like being safe at home or in my country? Is that mainly about protection? Physical protection? Security has also several levels – personal, national, etc. The term is really very diverse and related to many or even to every area of our life. Military security, internet security, transportation security. It is omnipresent.</a:t>
            </a:r>
            <a:endParaRPr lang="cs-CZ" dirty="0"/>
          </a:p>
        </p:txBody>
      </p:sp>
    </p:spTree>
    <p:extLst>
      <p:ext uri="{BB962C8B-B14F-4D97-AF65-F5344CB8AC3E}">
        <p14:creationId xmlns:p14="http://schemas.microsoft.com/office/powerpoint/2010/main" val="2796747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525" y="931427"/>
            <a:ext cx="2287542" cy="2502570"/>
          </a:xfrm>
          <a:prstGeom prst="ellipse">
            <a:avLst/>
          </a:prstGeom>
          <a:ln>
            <a:noFill/>
          </a:ln>
          <a:effectLst>
            <a:softEdge rad="112500"/>
          </a:effectLst>
        </p:spPr>
      </p:pic>
      <p:sp>
        <p:nvSpPr>
          <p:cNvPr id="2" name="Nadpis 1"/>
          <p:cNvSpPr>
            <a:spLocks noGrp="1"/>
          </p:cNvSpPr>
          <p:nvPr>
            <p:ph type="title"/>
          </p:nvPr>
        </p:nvSpPr>
        <p:spPr/>
        <p:txBody>
          <a:bodyPr>
            <a:normAutofit fontScale="90000"/>
          </a:bodyPr>
          <a:lstStyle/>
          <a:p>
            <a:pPr lvl="0"/>
            <a:r>
              <a:rPr lang="en-GB" dirty="0"/>
              <a:t>What are the impacts of terrorism on our security?</a:t>
            </a:r>
            <a:r>
              <a:rPr lang="cs-CZ" dirty="0"/>
              <a:t/>
            </a:r>
            <a:br>
              <a:rPr lang="cs-CZ" dirty="0"/>
            </a:br>
            <a:endParaRPr lang="cs-CZ" dirty="0"/>
          </a:p>
        </p:txBody>
      </p:sp>
      <p:sp>
        <p:nvSpPr>
          <p:cNvPr id="3" name="Zástupný symbol pro obsah 2"/>
          <p:cNvSpPr>
            <a:spLocks noGrp="1"/>
          </p:cNvSpPr>
          <p:nvPr>
            <p:ph sz="half" idx="1"/>
          </p:nvPr>
        </p:nvSpPr>
        <p:spPr>
          <a:xfrm>
            <a:off x="547580" y="2182712"/>
            <a:ext cx="4184035" cy="3880772"/>
          </a:xfrm>
        </p:spPr>
        <p:txBody>
          <a:bodyPr/>
          <a:lstStyle/>
          <a:p>
            <a:pPr marL="0" indent="0">
              <a:buNone/>
            </a:pPr>
            <a:endParaRPr lang="cs-CZ" dirty="0" smtClean="0"/>
          </a:p>
          <a:p>
            <a:pPr marL="0" indent="0">
              <a:buNone/>
            </a:pPr>
            <a:r>
              <a:rPr lang="cs-CZ" dirty="0"/>
              <a:t>	</a:t>
            </a:r>
            <a:r>
              <a:rPr lang="cs-CZ" dirty="0" smtClean="0"/>
              <a:t>					</a:t>
            </a:r>
            <a:r>
              <a:rPr lang="en-GB" dirty="0" smtClean="0"/>
              <a:t>instability</a:t>
            </a:r>
            <a:endParaRPr lang="cs-CZ" dirty="0"/>
          </a:p>
        </p:txBody>
      </p:sp>
      <p:sp>
        <p:nvSpPr>
          <p:cNvPr id="4" name="Zástupný symbol pro obsah 3"/>
          <p:cNvSpPr>
            <a:spLocks noGrp="1"/>
          </p:cNvSpPr>
          <p:nvPr>
            <p:ph sz="half" idx="2"/>
          </p:nvPr>
        </p:nvSpPr>
        <p:spPr>
          <a:xfrm>
            <a:off x="5434875" y="2730084"/>
            <a:ext cx="4184034" cy="3880773"/>
          </a:xfrm>
        </p:spPr>
        <p:txBody>
          <a:bodyPr/>
          <a:lstStyle/>
          <a:p>
            <a:pPr marL="0" indent="0">
              <a:buNone/>
            </a:pPr>
            <a:r>
              <a:rPr lang="cs-CZ" dirty="0" smtClean="0"/>
              <a:t>T</a:t>
            </a:r>
            <a:r>
              <a:rPr lang="en-GB" dirty="0" err="1" smtClean="0"/>
              <a:t>wo</a:t>
            </a:r>
            <a:r>
              <a:rPr lang="en-GB" dirty="0" smtClean="0"/>
              <a:t> </a:t>
            </a:r>
            <a:r>
              <a:rPr lang="en-GB" dirty="0"/>
              <a:t>risks I see: First the direct attack harming our physical security and resulting consequences which could change our way we live and the second an overreaction from state institutions or society to harm our freedom as citizens by more and more observations and interventions which could lead to the same effect. </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024" y="3245501"/>
            <a:ext cx="2288753" cy="2513051"/>
          </a:xfrm>
          <a:prstGeom prst="rect">
            <a:avLst/>
          </a:prstGeom>
          <a:ln>
            <a:noFill/>
          </a:ln>
          <a:effectLst>
            <a:softEdge rad="112500"/>
          </a:effectLst>
        </p:spPr>
      </p:pic>
      <p:sp>
        <p:nvSpPr>
          <p:cNvPr id="6" name="Bublinový popisek ve tvaru obláčku 5"/>
          <p:cNvSpPr/>
          <p:nvPr/>
        </p:nvSpPr>
        <p:spPr>
          <a:xfrm>
            <a:off x="3081002" y="2182712"/>
            <a:ext cx="1740568" cy="132347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4337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64190" y="474658"/>
            <a:ext cx="4184035" cy="3880772"/>
          </a:xfrm>
        </p:spPr>
        <p:txBody>
          <a:bodyPr/>
          <a:lstStyle/>
          <a:p>
            <a:pPr marL="0" indent="0">
              <a:buNone/>
            </a:pPr>
            <a:r>
              <a:rPr lang="en-GB" dirty="0"/>
              <a:t>We should count with much more measures in our private life. For example highest control in the airport, often checks by polices or some other institutions etc. I think that’s necessary but the future is changing right now. We are in the beginning of new time. The borders of culture encounters.</a:t>
            </a:r>
            <a:endParaRPr lang="cs-CZ" dirty="0"/>
          </a:p>
        </p:txBody>
      </p:sp>
      <p:pic>
        <p:nvPicPr>
          <p:cNvPr id="2" name="7C8E895E">
            <a:hlinkClick r:id="" action="ppaction://media"/>
          </p:cNvPr>
          <p:cNvPicPr>
            <a:picLocks noGrp="1" noChangeAspect="1"/>
          </p:cNvPicPr>
          <p:nvPr>
            <p:ph sz="half" idx="2"/>
            <a:audioFile r:link="rId1"/>
            <p:extLst>
              <p:ext uri="{DAA4B4D4-6D71-4841-9C94-3DE7FCFB9230}">
                <p14:media xmlns:p14="http://schemas.microsoft.com/office/powerpoint/2010/main" r:embed="rId2">
                  <p14:trim st="21772" end="25661"/>
                </p14:media>
              </p:ext>
            </p:extLst>
          </p:nvPr>
        </p:nvPicPr>
        <p:blipFill>
          <a:blip r:embed="rId5"/>
          <a:stretch>
            <a:fillRect/>
          </a:stretch>
        </p:blipFill>
        <p:spPr>
          <a:xfrm>
            <a:off x="873413" y="3879514"/>
            <a:ext cx="609600" cy="609600"/>
          </a:xfrm>
        </p:spPr>
      </p:pic>
      <p:pic>
        <p:nvPicPr>
          <p:cNvPr id="5" name="Obrázek 4"/>
          <p:cNvPicPr>
            <a:picLocks noChangeAspect="1"/>
          </p:cNvPicPr>
          <p:nvPr/>
        </p:nvPicPr>
        <p:blipFill rotWithShape="1">
          <a:blip r:embed="rId6">
            <a:extLst>
              <a:ext uri="{28A0092B-C50C-407E-A947-70E740481C1C}">
                <a14:useLocalDpi xmlns:a14="http://schemas.microsoft.com/office/drawing/2010/main" val="0"/>
              </a:ext>
            </a:extLst>
          </a:blip>
          <a:srcRect b="3835"/>
          <a:stretch/>
        </p:blipFill>
        <p:spPr>
          <a:xfrm>
            <a:off x="2080269" y="2933029"/>
            <a:ext cx="1859219" cy="2502570"/>
          </a:xfrm>
          <a:prstGeom prst="ellipse">
            <a:avLst/>
          </a:prstGeom>
          <a:ln>
            <a:noFill/>
          </a:ln>
          <a:effectLst>
            <a:softEdge rad="112500"/>
          </a:effectLst>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0252" y="611356"/>
            <a:ext cx="2241598" cy="2510589"/>
          </a:xfrm>
          <a:prstGeom prst="ellipse">
            <a:avLst/>
          </a:prstGeom>
          <a:ln>
            <a:noFill/>
          </a:ln>
          <a:effectLst>
            <a:softEdge rad="112500"/>
          </a:effectLst>
        </p:spPr>
      </p:pic>
      <p:sp>
        <p:nvSpPr>
          <p:cNvPr id="7" name="Obdélník 6"/>
          <p:cNvSpPr/>
          <p:nvPr/>
        </p:nvSpPr>
        <p:spPr>
          <a:xfrm>
            <a:off x="5555567" y="3608475"/>
            <a:ext cx="6096000" cy="2031325"/>
          </a:xfrm>
          <a:prstGeom prst="rect">
            <a:avLst/>
          </a:prstGeom>
        </p:spPr>
        <p:txBody>
          <a:bodyPr>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First of all it is very difficult from the psychical point of view. People love stability, but the terrorism is a contrary of that, we never know what can happen and this is very stressful, frustrating. It is not possible to prevent us from terrorism for 100% , we know that the security is needed but on the other hand we do not like it? It is evident it produces a lot of anxiety and discomfort as well.</a:t>
            </a:r>
            <a:endParaRPr lang="cs-CZ" dirty="0"/>
          </a:p>
        </p:txBody>
      </p:sp>
      <p:pic>
        <p:nvPicPr>
          <p:cNvPr id="8" name="2F88E38A">
            <a:hlinkClick r:id="" action="ppaction://media"/>
          </p:cNvPr>
          <p:cNvPicPr>
            <a:picLocks noChangeAspect="1"/>
          </p:cNvPicPr>
          <p:nvPr>
            <a:audioFile r:link="rId1"/>
            <p:extLst>
              <p:ext uri="{DAA4B4D4-6D71-4841-9C94-3DE7FCFB9230}">
                <p14:media xmlns:p14="http://schemas.microsoft.com/office/powerpoint/2010/main" r:embed="rId3">
                  <p14:trim st="15128" end="13793"/>
                </p14:media>
              </p:ext>
            </p:extLst>
          </p:nvPr>
        </p:nvPicPr>
        <p:blipFill>
          <a:blip r:embed="rId5"/>
          <a:stretch>
            <a:fillRect/>
          </a:stretch>
        </p:blipFill>
        <p:spPr>
          <a:xfrm>
            <a:off x="8970963" y="1263650"/>
            <a:ext cx="609600" cy="609600"/>
          </a:xfrm>
          <a:prstGeom prst="rect">
            <a:avLst/>
          </a:prstGeom>
        </p:spPr>
      </p:pic>
    </p:spTree>
    <p:extLst>
      <p:ext uri="{BB962C8B-B14F-4D97-AF65-F5344CB8AC3E}">
        <p14:creationId xmlns:p14="http://schemas.microsoft.com/office/powerpoint/2010/main" val="3109964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714"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451" y="4468712"/>
            <a:ext cx="2287542" cy="2502570"/>
          </a:xfrm>
          <a:prstGeom prst="ellipse">
            <a:avLst/>
          </a:prstGeom>
          <a:ln>
            <a:noFill/>
          </a:ln>
          <a:effectLst>
            <a:softEdge rad="112500"/>
          </a:effectLst>
        </p:spPr>
      </p:pic>
      <p:sp>
        <p:nvSpPr>
          <p:cNvPr id="2" name="Nadpis 1"/>
          <p:cNvSpPr>
            <a:spLocks noGrp="1"/>
          </p:cNvSpPr>
          <p:nvPr>
            <p:ph type="title"/>
          </p:nvPr>
        </p:nvSpPr>
        <p:spPr/>
        <p:txBody>
          <a:bodyPr>
            <a:normAutofit fontScale="90000"/>
          </a:bodyPr>
          <a:lstStyle/>
          <a:p>
            <a:pPr lvl="0"/>
            <a:r>
              <a:rPr lang="en-GB" dirty="0"/>
              <a:t>What is the importance of cyber security in 21st century?</a:t>
            </a:r>
            <a:r>
              <a:rPr lang="cs-CZ" dirty="0"/>
              <a:t/>
            </a:r>
            <a:br>
              <a:rPr lang="cs-CZ" dirty="0"/>
            </a:br>
            <a:endParaRPr lang="cs-CZ" dirty="0"/>
          </a:p>
        </p:txBody>
      </p:sp>
      <p:sp>
        <p:nvSpPr>
          <p:cNvPr id="3" name="Zástupný symbol pro obsah 2"/>
          <p:cNvSpPr>
            <a:spLocks noGrp="1"/>
          </p:cNvSpPr>
          <p:nvPr>
            <p:ph sz="half" idx="1"/>
          </p:nvPr>
        </p:nvSpPr>
        <p:spPr/>
        <p:txBody>
          <a:bodyPr/>
          <a:lstStyle/>
          <a:p>
            <a:pPr marL="0" indent="0">
              <a:buNone/>
            </a:pPr>
            <a:r>
              <a:rPr lang="en-GB" dirty="0"/>
              <a:t>Based on the fact that practically our whole infrastructure – public and private – depends on Digital, cyber security means concretely measures to protect it against criminal acts. Otherwise it means also, that my private Data can not be used without my will for purposes I do not want – public purposes included – see answer No two. </a:t>
            </a:r>
            <a:endParaRPr lang="cs-CZ" dirty="0"/>
          </a:p>
        </p:txBody>
      </p:sp>
      <p:pic>
        <p:nvPicPr>
          <p:cNvPr id="6" name="Obrázek 5"/>
          <p:cNvPicPr>
            <a:picLocks noChangeAspect="1"/>
          </p:cNvPicPr>
          <p:nvPr/>
        </p:nvPicPr>
        <p:blipFill rotWithShape="1">
          <a:blip r:embed="rId5">
            <a:extLst>
              <a:ext uri="{28A0092B-C50C-407E-A947-70E740481C1C}">
                <a14:useLocalDpi xmlns:a14="http://schemas.microsoft.com/office/drawing/2010/main" val="0"/>
              </a:ext>
            </a:extLst>
          </a:blip>
          <a:srcRect b="3835"/>
          <a:stretch/>
        </p:blipFill>
        <p:spPr>
          <a:xfrm>
            <a:off x="7342188" y="1930400"/>
            <a:ext cx="1859219" cy="2502570"/>
          </a:xfrm>
          <a:prstGeom prst="rect">
            <a:avLst/>
          </a:prstGeom>
          <a:ln>
            <a:noFill/>
          </a:ln>
          <a:effectLst>
            <a:softEdge rad="112500"/>
          </a:effectLst>
        </p:spPr>
      </p:pic>
      <p:pic>
        <p:nvPicPr>
          <p:cNvPr id="7" name="AE88E257">
            <a:hlinkClick r:id="" action="ppaction://media"/>
          </p:cNvPr>
          <p:cNvPicPr>
            <a:picLocks noChangeAspect="1"/>
          </p:cNvPicPr>
          <p:nvPr>
            <a:audioFile r:link="rId1"/>
            <p:extLst>
              <p:ext uri="{DAA4B4D4-6D71-4841-9C94-3DE7FCFB9230}">
                <p14:media xmlns:p14="http://schemas.microsoft.com/office/powerpoint/2010/main" r:embed="rId2">
                  <p14:trim st="41354" end="5704"/>
                </p14:media>
              </p:ext>
            </p:extLst>
          </p:nvPr>
        </p:nvPicPr>
        <p:blipFill>
          <a:blip r:embed="rId6"/>
          <a:stretch>
            <a:fillRect/>
          </a:stretch>
        </p:blipFill>
        <p:spPr>
          <a:xfrm>
            <a:off x="7966997" y="4721727"/>
            <a:ext cx="609600" cy="609600"/>
          </a:xfrm>
          <a:prstGeom prst="rect">
            <a:avLst/>
          </a:prstGeom>
        </p:spPr>
      </p:pic>
    </p:spTree>
    <p:extLst>
      <p:ext uri="{BB962C8B-B14F-4D97-AF65-F5344CB8AC3E}">
        <p14:creationId xmlns:p14="http://schemas.microsoft.com/office/powerpoint/2010/main" val="346863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8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629207" y="516273"/>
            <a:ext cx="4184035" cy="3880772"/>
          </a:xfrm>
        </p:spPr>
        <p:txBody>
          <a:bodyPr/>
          <a:lstStyle/>
          <a:p>
            <a:pPr marL="0" indent="0">
              <a:buNone/>
            </a:pPr>
            <a:r>
              <a:rPr lang="en-GB" dirty="0"/>
              <a:t>Living in a computer era is very difficult, many tasks seem to be simplified but with a very high risk on the other hand? The attacks via cyberspace are not visible and they are very efficient. Sometimes it is even very easy to harm as many people ignore security settings.</a:t>
            </a:r>
            <a:endParaRPr lang="cs-CZ"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327" y="957431"/>
            <a:ext cx="2241598" cy="2510589"/>
          </a:xfrm>
          <a:prstGeom prst="ellipse">
            <a:avLst/>
          </a:prstGeom>
          <a:ln>
            <a:noFill/>
          </a:ln>
          <a:effectLst>
            <a:softEdge rad="112500"/>
          </a:effectLst>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489" y="3331662"/>
            <a:ext cx="2288753" cy="2513051"/>
          </a:xfrm>
          <a:prstGeom prst="ellipse">
            <a:avLst/>
          </a:prstGeom>
          <a:ln>
            <a:noFill/>
          </a:ln>
          <a:effectLst>
            <a:softEdge rad="112500"/>
          </a:effectLst>
        </p:spPr>
      </p:pic>
      <p:pic>
        <p:nvPicPr>
          <p:cNvPr id="7" name="E475107B">
            <a:hlinkClick r:id="" action="ppaction://media"/>
          </p:cNvPr>
          <p:cNvPicPr>
            <a:picLocks noChangeAspect="1"/>
          </p:cNvPicPr>
          <p:nvPr>
            <a:audioFile r:link="rId1"/>
            <p:extLst>
              <p:ext uri="{DAA4B4D4-6D71-4841-9C94-3DE7FCFB9230}">
                <p14:media xmlns:p14="http://schemas.microsoft.com/office/powerpoint/2010/main" r:embed="rId2">
                  <p14:trim st="32428" end="1624"/>
                </p14:media>
              </p:ext>
            </p:extLst>
          </p:nvPr>
        </p:nvPicPr>
        <p:blipFill>
          <a:blip r:embed="rId6"/>
          <a:stretch>
            <a:fillRect/>
          </a:stretch>
        </p:blipFill>
        <p:spPr>
          <a:xfrm>
            <a:off x="7094872" y="3700630"/>
            <a:ext cx="609600" cy="609600"/>
          </a:xfrm>
          <a:prstGeom prst="rect">
            <a:avLst/>
          </a:prstGeom>
        </p:spPr>
      </p:pic>
    </p:spTree>
    <p:extLst>
      <p:ext uri="{BB962C8B-B14F-4D97-AF65-F5344CB8AC3E}">
        <p14:creationId xmlns:p14="http://schemas.microsoft.com/office/powerpoint/2010/main" val="2966338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8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135</TotalTime>
  <Words>622</Words>
  <Application>Microsoft Office PowerPoint</Application>
  <PresentationFormat>Širokoúhlá obrazovka</PresentationFormat>
  <Paragraphs>28</Paragraphs>
  <Slides>10</Slides>
  <Notes>0</Notes>
  <HiddenSlides>0</HiddenSlides>
  <MMClips>6</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Calibri</vt:lpstr>
      <vt:lpstr>Times New Roman</vt:lpstr>
      <vt:lpstr>Trebuchet MS</vt:lpstr>
      <vt:lpstr>Wingdings 3</vt:lpstr>
      <vt:lpstr>Faseta</vt:lpstr>
      <vt:lpstr>CZECH – GERMAN YOUNG PROFESSIONAL PROGRAM</vt:lpstr>
      <vt:lpstr>Topic:  Security and cybersecurity in the present </vt:lpstr>
      <vt:lpstr>Questions</vt:lpstr>
      <vt:lpstr>What does the term of security mean for you? </vt:lpstr>
      <vt:lpstr>Prezentace aplikace PowerPoint</vt:lpstr>
      <vt:lpstr>What are the impacts of terrorism on our security? </vt:lpstr>
      <vt:lpstr>Prezentace aplikace PowerPoint</vt:lpstr>
      <vt:lpstr>What is the importance of cyber security in 21st century? </vt:lpstr>
      <vt:lpstr>Prezentace aplikace PowerPoint</vt:lpstr>
      <vt:lpstr>Thank you for your attention!</vt:lpstr>
    </vt:vector>
  </TitlesOfParts>
  <Company>E.ON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 GERMAN YOUNG PROFESSIONAL PROGRAM</dc:title>
  <dc:creator>Streitová, Lucie</dc:creator>
  <cp:lastModifiedBy>Streitová, Lucie</cp:lastModifiedBy>
  <cp:revision>19</cp:revision>
  <cp:lastPrinted>2017-09-07T08:30:33Z</cp:lastPrinted>
  <dcterms:created xsi:type="dcterms:W3CDTF">2017-09-06T17:11:40Z</dcterms:created>
  <dcterms:modified xsi:type="dcterms:W3CDTF">2017-09-07T08:40:30Z</dcterms:modified>
</cp:coreProperties>
</file>