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5" r:id="rId5"/>
    <p:sldId id="260" r:id="rId6"/>
    <p:sldId id="276" r:id="rId7"/>
    <p:sldId id="277" r:id="rId8"/>
    <p:sldId id="261" r:id="rId9"/>
    <p:sldId id="278" r:id="rId10"/>
    <p:sldId id="279" r:id="rId11"/>
    <p:sldId id="262" r:id="rId12"/>
    <p:sldId id="263" r:id="rId13"/>
    <p:sldId id="264" r:id="rId14"/>
    <p:sldId id="265" r:id="rId15"/>
    <p:sldId id="266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FB5AF3-F6BB-4CFA-8FE4-9111BCAC6585}" type="datetimeFigureOut">
              <a:rPr lang="cs-CZ" smtClean="0"/>
              <a:pPr/>
              <a:t>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E14753-A641-42C9-82E7-D6AE94183D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o.cz/klim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mo.cz/kli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Klimatická změna a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 učit o změně klimatu?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54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Producenti emisí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Různé přístupy k hodnocení emisí</a:t>
            </a:r>
          </a:p>
          <a:p>
            <a:pPr lvl="2"/>
            <a:r>
              <a:rPr lang="cs-CZ" dirty="0" smtClean="0"/>
              <a:t>Absolutní produkce CO</a:t>
            </a:r>
            <a:r>
              <a:rPr lang="cs-CZ" baseline="-25000" dirty="0" smtClean="0"/>
              <a:t>2</a:t>
            </a:r>
            <a:r>
              <a:rPr lang="cs-CZ" dirty="0" smtClean="0"/>
              <a:t> vs. produkce na obyvatele</a:t>
            </a:r>
          </a:p>
          <a:p>
            <a:pPr lvl="2"/>
            <a:r>
              <a:rPr lang="cs-CZ" dirty="0" smtClean="0"/>
              <a:t>Absolutní produkce hlavních skleníkových plynů </a:t>
            </a:r>
            <a:br>
              <a:rPr lang="cs-CZ" dirty="0" smtClean="0"/>
            </a:br>
            <a:r>
              <a:rPr lang="cs-CZ" dirty="0" smtClean="0"/>
              <a:t>X  produkce na počet obyvatel</a:t>
            </a:r>
          </a:p>
          <a:p>
            <a:pPr lvl="2"/>
            <a:r>
              <a:rPr lang="cs-CZ" dirty="0" smtClean="0"/>
              <a:t>Historické emise CO</a:t>
            </a:r>
            <a:r>
              <a:rPr lang="cs-CZ" baseline="-25000" dirty="0" smtClean="0"/>
              <a:t>2 </a:t>
            </a:r>
            <a:r>
              <a:rPr lang="cs-CZ" dirty="0" smtClean="0"/>
              <a:t>v absolutních číslech nebo na obyvatele</a:t>
            </a:r>
          </a:p>
          <a:p>
            <a:pPr lvl="2"/>
            <a:r>
              <a:rPr lang="cs-CZ" dirty="0" smtClean="0"/>
              <a:t>Emise spotřebitelů, nikoliv producentů </a:t>
            </a:r>
          </a:p>
          <a:p>
            <a:r>
              <a:rPr lang="cs-CZ" dirty="0" smtClean="0"/>
              <a:t>Odlišná pozice rozvojových a rozvinutých zemí</a:t>
            </a:r>
          </a:p>
          <a:p>
            <a:pPr lvl="2"/>
            <a:r>
              <a:rPr lang="cs-CZ" dirty="0" smtClean="0"/>
              <a:t>Spojené státy a Čína – téměř polovina všech emisí</a:t>
            </a:r>
          </a:p>
          <a:p>
            <a:pPr lvl="2"/>
            <a:r>
              <a:rPr lang="cs-CZ" dirty="0" smtClean="0"/>
              <a:t>Evropská unie</a:t>
            </a:r>
          </a:p>
          <a:p>
            <a:pPr lvl="2"/>
            <a:r>
              <a:rPr lang="cs-CZ" dirty="0" smtClean="0"/>
              <a:t>Vliv rozvojových zemí na produkci ostatních skleníkových plynů</a:t>
            </a:r>
          </a:p>
          <a:p>
            <a:pPr lvl="2"/>
            <a:r>
              <a:rPr lang="cs-CZ" dirty="0" smtClean="0"/>
              <a:t>Kdo je tedy zodpovědný? 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Příklad:Srovnání emisí CO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79512" y="2276872"/>
          <a:ext cx="425881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/>
                <a:gridCol w="1648575"/>
                <a:gridCol w="216024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Světový</a:t>
                      </a:r>
                      <a:r>
                        <a:rPr lang="cs-CZ" baseline="0" dirty="0" smtClean="0"/>
                        <a:t> podíl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25,4 %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/>
                        <a:t>3.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EU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12,8</a:t>
                      </a:r>
                      <a:r>
                        <a:rPr lang="cs-CZ" i="1" baseline="0" dirty="0" smtClean="0"/>
                        <a:t> %</a:t>
                      </a:r>
                      <a:endParaRPr lang="cs-CZ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5,3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5,2 %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Japonsko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3,6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Německo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2,5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Kanada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1,8 %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Jižní Korea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1,7 %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Írán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1, 7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04048" y="6237312"/>
            <a:ext cx="3681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Zdroje: EIA (2011),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Guardian</a:t>
            </a:r>
            <a:endParaRPr lang="cs-CZ" i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499992" y="2276872"/>
          <a:ext cx="424847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152128"/>
                <a:gridCol w="2448272"/>
              </a:tblGrid>
              <a:tr h="26985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Emise na hlavu (t)</a:t>
                      </a:r>
                      <a:endParaRPr lang="cs-CZ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Gibraltar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152</a:t>
                      </a:r>
                      <a:endParaRPr lang="cs-CZ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r>
                        <a:rPr lang="cs-CZ" dirty="0" smtClean="0"/>
                        <a:t>17.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17,7</a:t>
                      </a:r>
                      <a:endParaRPr lang="cs-CZ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r>
                        <a:rPr lang="cs-CZ" dirty="0" smtClean="0"/>
                        <a:t>32.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Rusko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11,2</a:t>
                      </a:r>
                      <a:endParaRPr lang="cs-CZ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r>
                        <a:rPr lang="cs-CZ" dirty="0" smtClean="0"/>
                        <a:t>53.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Japonsko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8,6</a:t>
                      </a:r>
                      <a:endParaRPr lang="cs-CZ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r>
                        <a:rPr lang="cs-CZ" i="1" dirty="0" smtClean="0"/>
                        <a:t>59.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EU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7,8</a:t>
                      </a:r>
                      <a:endParaRPr lang="cs-CZ" i="1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r>
                        <a:rPr lang="cs-CZ" dirty="0" smtClean="0"/>
                        <a:t>75.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5,8</a:t>
                      </a:r>
                      <a:endParaRPr lang="cs-CZ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r>
                        <a:rPr lang="cs-CZ" dirty="0" smtClean="0"/>
                        <a:t>143.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/>
                </a:tc>
              </a:tr>
              <a:tr h="26985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Svět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51520" y="162880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Produkce</a:t>
            </a:r>
            <a:r>
              <a:rPr lang="cs-CZ" i="1" dirty="0" smtClean="0"/>
              <a:t> </a:t>
            </a:r>
            <a:r>
              <a:rPr lang="cs-CZ" dirty="0" smtClean="0"/>
              <a:t>CO</a:t>
            </a:r>
            <a:r>
              <a:rPr lang="cs-CZ" baseline="-25000" dirty="0" smtClean="0"/>
              <a:t>2 </a:t>
            </a:r>
            <a:r>
              <a:rPr lang="cs-CZ" dirty="0" smtClean="0"/>
              <a:t>v absolutním podílu a přepočítaná na hlavu (2009)</a:t>
            </a:r>
            <a:r>
              <a:rPr lang="cs-CZ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810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Světové zásoby fosilních paliv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Ropa</a:t>
            </a:r>
          </a:p>
          <a:p>
            <a:pPr lvl="2"/>
            <a:r>
              <a:rPr lang="cs-CZ" dirty="0" smtClean="0"/>
              <a:t>Desetiletí</a:t>
            </a:r>
          </a:p>
          <a:p>
            <a:pPr lvl="2"/>
            <a:r>
              <a:rPr lang="cs-CZ" dirty="0" smtClean="0"/>
              <a:t>Nové možnosti získává, návrat k nevyčerpaným ložiskům</a:t>
            </a:r>
          </a:p>
          <a:p>
            <a:r>
              <a:rPr lang="cs-CZ" dirty="0" smtClean="0"/>
              <a:t>Uhlí</a:t>
            </a:r>
          </a:p>
          <a:p>
            <a:pPr lvl="2"/>
            <a:r>
              <a:rPr lang="cs-CZ" dirty="0" smtClean="0"/>
              <a:t>Možná až stovky let</a:t>
            </a:r>
          </a:p>
          <a:p>
            <a:pPr lvl="2"/>
            <a:r>
              <a:rPr lang="cs-CZ" dirty="0" smtClean="0"/>
              <a:t>Hlavní pohon ekonomického růstu rozvojových zemí </a:t>
            </a:r>
          </a:p>
          <a:p>
            <a:pPr lvl="2"/>
            <a:r>
              <a:rPr lang="cs-CZ" dirty="0" smtClean="0"/>
              <a:t>Nárůst kapacit uhelných elektráren </a:t>
            </a:r>
          </a:p>
          <a:p>
            <a:r>
              <a:rPr lang="cs-CZ" dirty="0" smtClean="0"/>
              <a:t>Obnovitelné zdroje</a:t>
            </a:r>
          </a:p>
          <a:p>
            <a:pPr lvl="2"/>
            <a:r>
              <a:rPr lang="cs-CZ" dirty="0" smtClean="0"/>
              <a:t>Větší rozvoj v případě důrazu na ochranu klimatu</a:t>
            </a:r>
          </a:p>
          <a:p>
            <a:pPr lvl="2"/>
            <a:r>
              <a:rPr lang="cs-CZ" dirty="0" smtClean="0"/>
              <a:t>Ekonomické náklady závislé na dostupnosti fosilních paliv</a:t>
            </a:r>
          </a:p>
        </p:txBody>
      </p:sp>
    </p:spTree>
    <p:extLst>
      <p:ext uri="{BB962C8B-B14F-4D97-AF65-F5344CB8AC3E}">
        <p14:creationId xmlns:p14="http://schemas.microsoft.com/office/powerpoint/2010/main" val="14908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dají snižovat emise?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Přechod na alternativní (obnovitelné) zdroje energie</a:t>
            </a:r>
          </a:p>
          <a:p>
            <a:pPr lvl="2"/>
            <a:r>
              <a:rPr lang="cs-CZ" dirty="0" smtClean="0"/>
              <a:t>Energetika</a:t>
            </a:r>
          </a:p>
          <a:p>
            <a:pPr lvl="2"/>
            <a:r>
              <a:rPr lang="cs-CZ" dirty="0" smtClean="0"/>
              <a:t>Doprava</a:t>
            </a:r>
          </a:p>
          <a:p>
            <a:r>
              <a:rPr lang="cs-CZ" dirty="0" smtClean="0"/>
              <a:t>Zvyšování energetické účinnosti a šetření energií</a:t>
            </a:r>
            <a:endParaRPr lang="cs-CZ" dirty="0"/>
          </a:p>
          <a:p>
            <a:r>
              <a:rPr lang="cs-CZ" dirty="0" smtClean="0"/>
              <a:t>Změna způsobu života</a:t>
            </a:r>
          </a:p>
          <a:p>
            <a:r>
              <a:rPr lang="cs-CZ" dirty="0" smtClean="0"/>
              <a:t>Rozvoj nových technologií </a:t>
            </a:r>
          </a:p>
        </p:txBody>
      </p:sp>
    </p:spTree>
    <p:extLst>
      <p:ext uri="{BB962C8B-B14F-4D97-AF65-F5344CB8AC3E}">
        <p14:creationId xmlns:p14="http://schemas.microsoft.com/office/powerpoint/2010/main" val="17991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382001"/>
          </a:xfrm>
        </p:spPr>
        <p:txBody>
          <a:bodyPr>
            <a:normAutofit/>
          </a:bodyPr>
          <a:lstStyle/>
          <a:p>
            <a:r>
              <a:rPr lang="cs-CZ" dirty="0" smtClean="0"/>
              <a:t>Solární energie</a:t>
            </a:r>
          </a:p>
          <a:p>
            <a:r>
              <a:rPr lang="cs-CZ" dirty="0" smtClean="0"/>
              <a:t>Vodní zdroje</a:t>
            </a:r>
          </a:p>
          <a:p>
            <a:r>
              <a:rPr lang="cs-CZ" dirty="0" smtClean="0"/>
              <a:t>Větrná energie</a:t>
            </a:r>
          </a:p>
          <a:p>
            <a:r>
              <a:rPr lang="cs-CZ" dirty="0" smtClean="0"/>
              <a:t>Geotermální energie</a:t>
            </a:r>
          </a:p>
          <a:p>
            <a:r>
              <a:rPr lang="cs-CZ" dirty="0" smtClean="0"/>
              <a:t>Biomasa</a:t>
            </a:r>
          </a:p>
          <a:p>
            <a:r>
              <a:rPr lang="cs-CZ" dirty="0" smtClean="0"/>
              <a:t>Jaderná energie (?)</a:t>
            </a:r>
          </a:p>
          <a:p>
            <a:endParaRPr lang="cs-CZ" dirty="0"/>
          </a:p>
        </p:txBody>
      </p:sp>
      <p:pic>
        <p:nvPicPr>
          <p:cNvPr id="5" name="Obrázek 4" descr="442px-Pretty_flamingos_-_geograph.org.uk_-_5787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628800"/>
            <a:ext cx="3272167" cy="443445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084168" y="6309320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i="1" dirty="0" smtClean="0"/>
              <a:t>Obrázek: </a:t>
            </a:r>
            <a:r>
              <a:rPr lang="cs-CZ" i="1" dirty="0" err="1" smtClean="0"/>
              <a:t>Wikipedia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3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Klimatická 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Kolik může přeměna na nízkouhlíkovou ekonomiku stát? </a:t>
            </a:r>
          </a:p>
          <a:p>
            <a:r>
              <a:rPr lang="cs-CZ" dirty="0" err="1" smtClean="0"/>
              <a:t>Sternova</a:t>
            </a:r>
            <a:r>
              <a:rPr lang="cs-CZ" dirty="0" smtClean="0"/>
              <a:t> zpráva</a:t>
            </a:r>
          </a:p>
          <a:p>
            <a:pPr lvl="2"/>
            <a:r>
              <a:rPr lang="cs-CZ" dirty="0" smtClean="0"/>
              <a:t>Chudé země budou zasaženy nejvíce</a:t>
            </a:r>
          </a:p>
          <a:p>
            <a:pPr lvl="2"/>
            <a:r>
              <a:rPr lang="cs-CZ" dirty="0" smtClean="0"/>
              <a:t>Trh zatím selhává</a:t>
            </a:r>
          </a:p>
          <a:p>
            <a:pPr lvl="2"/>
            <a:r>
              <a:rPr lang="cs-CZ" dirty="0" smtClean="0"/>
              <a:t>Efektivní politika ochrany klimatu musí být založena na kombinaci zpoplatnění uhlíku, rozvoje nových technologií a zvyšování energetické účinnosti</a:t>
            </a:r>
          </a:p>
          <a:p>
            <a:pPr lvl="2"/>
            <a:r>
              <a:rPr lang="cs-CZ" dirty="0" smtClean="0"/>
              <a:t>Nekontrolovaná klimatická změna bude mít velké náklady </a:t>
            </a:r>
            <a:br>
              <a:rPr lang="cs-CZ" dirty="0" smtClean="0"/>
            </a:br>
            <a:r>
              <a:rPr lang="cs-CZ" dirty="0" smtClean="0"/>
              <a:t>(5 – 20 % z růstu HDP)</a:t>
            </a:r>
          </a:p>
          <a:p>
            <a:pPr lvl="2"/>
            <a:r>
              <a:rPr lang="cs-CZ" dirty="0" smtClean="0"/>
              <a:t>Přeměna ekonomiky bude stát 2 % celkového světového HDP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0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r>
              <a:rPr lang="cs-CZ" dirty="0" smtClean="0"/>
              <a:t>Databáze zdrojů na </a:t>
            </a:r>
            <a:r>
              <a:rPr lang="cs-CZ" b="1" dirty="0" smtClean="0">
                <a:hlinkClick r:id="rId2"/>
              </a:rPr>
              <a:t>www.amo.cz/klima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Děkujeme za pozornost!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537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učit o změně klimatu?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5266928" cy="4625609"/>
          </a:xfrm>
        </p:spPr>
        <p:txBody>
          <a:bodyPr/>
          <a:lstStyle/>
          <a:p>
            <a:r>
              <a:rPr lang="cs-CZ" dirty="0" smtClean="0"/>
              <a:t>Tato prezentace vznikla v rámci vzdělávacího projektu Jak učit o změnách klimatu?</a:t>
            </a:r>
          </a:p>
          <a:p>
            <a:r>
              <a:rPr lang="cs-CZ" dirty="0" smtClean="0"/>
              <a:t>Projekt </a:t>
            </a:r>
            <a:r>
              <a:rPr lang="cs-CZ" dirty="0"/>
              <a:t>byl podpořen Ministerstvem životního prostředí, projekt nemusí vyjadřovat stanoviska MŽP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www.amo.cz/klima</a:t>
            </a:r>
            <a:r>
              <a:rPr lang="cs-CZ" dirty="0" smtClean="0"/>
              <a:t>	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619" y="1916832"/>
            <a:ext cx="2145792" cy="364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se </a:t>
            </a:r>
            <a:r>
              <a:rPr lang="cs-CZ" dirty="0" smtClean="0"/>
              <a:t>klimatická </a:t>
            </a:r>
            <a:r>
              <a:rPr lang="cs-CZ" smtClean="0"/>
              <a:t>změna </a:t>
            </a:r>
            <a:r>
              <a:rPr lang="cs-CZ" smtClean="0"/>
              <a:t>stala předmětem </a:t>
            </a:r>
            <a:r>
              <a:rPr lang="cs-CZ" dirty="0" smtClean="0"/>
              <a:t>mezinárodní politiky?</a:t>
            </a:r>
          </a:p>
          <a:p>
            <a:endParaRPr lang="cs-CZ" dirty="0" smtClean="0"/>
          </a:p>
          <a:p>
            <a:r>
              <a:rPr lang="cs-CZ" dirty="0" smtClean="0"/>
              <a:t>Mezinárodní jednání</a:t>
            </a:r>
          </a:p>
          <a:p>
            <a:endParaRPr lang="cs-CZ" dirty="0" smtClean="0"/>
          </a:p>
          <a:p>
            <a:r>
              <a:rPr lang="cs-CZ" dirty="0" smtClean="0"/>
              <a:t>Producenti emisí</a:t>
            </a:r>
          </a:p>
          <a:p>
            <a:endParaRPr lang="cs-CZ" dirty="0" smtClean="0"/>
          </a:p>
          <a:p>
            <a:r>
              <a:rPr lang="cs-CZ" dirty="0" smtClean="0"/>
              <a:t>Možnosti snižování emisí </a:t>
            </a:r>
          </a:p>
          <a:p>
            <a:endParaRPr lang="cs-CZ" dirty="0" smtClean="0"/>
          </a:p>
          <a:p>
            <a:r>
              <a:rPr lang="cs-CZ" dirty="0" smtClean="0"/>
              <a:t>Klimatická ekonomie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se to stalo?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Rozvoj vědy a techniky ve 20. století </a:t>
            </a:r>
          </a:p>
          <a:p>
            <a:pPr lvl="2"/>
            <a:r>
              <a:rPr lang="cs-CZ" dirty="0" smtClean="0"/>
              <a:t>Vynález meteorologických satelitů</a:t>
            </a:r>
          </a:p>
          <a:p>
            <a:pPr lvl="2"/>
            <a:r>
              <a:rPr lang="cs-CZ" dirty="0" smtClean="0"/>
              <a:t>Větší zájem o globální otázky 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Diskuze v OSN, větší výskyt extrémních projevů počasí</a:t>
            </a:r>
          </a:p>
          <a:p>
            <a:endParaRPr lang="cs-CZ" dirty="0" smtClean="0"/>
          </a:p>
          <a:p>
            <a:r>
              <a:rPr lang="cs-CZ" dirty="0" smtClean="0"/>
              <a:t>Vznik IPCC </a:t>
            </a:r>
          </a:p>
          <a:p>
            <a:pPr lvl="2"/>
            <a:r>
              <a:rPr lang="cs-CZ" dirty="0" smtClean="0"/>
              <a:t>Summit Země</a:t>
            </a:r>
          </a:p>
          <a:p>
            <a:pPr lvl="2"/>
            <a:r>
              <a:rPr lang="cs-CZ" dirty="0" smtClean="0"/>
              <a:t>Rámcová úmluva o změně klimatu (UNFCCC) 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Rámcová úmluva o změně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Podepsána v roce 1992, vstoupila v platnost v roce 1994</a:t>
            </a:r>
          </a:p>
          <a:p>
            <a:pPr lvl="2"/>
            <a:r>
              <a:rPr lang="cs-CZ" dirty="0" smtClean="0"/>
              <a:t>Dodnes ji podepsalo 194 zemí </a:t>
            </a:r>
          </a:p>
          <a:p>
            <a:pPr lvl="2">
              <a:buNone/>
            </a:pPr>
            <a:endParaRPr lang="cs-CZ" dirty="0" smtClean="0"/>
          </a:p>
          <a:p>
            <a:r>
              <a:rPr lang="cs-CZ" dirty="0" smtClean="0"/>
              <a:t>Cílem je stabilizovat koncentraci skleníkových plynů v atmosféře</a:t>
            </a:r>
          </a:p>
          <a:p>
            <a:pPr lvl="2"/>
            <a:r>
              <a:rPr lang="cs-CZ" dirty="0" smtClean="0"/>
              <a:t>Čas na adaptaci, dostatek potravin, udržitelný rozvoj</a:t>
            </a:r>
          </a:p>
          <a:p>
            <a:pPr lvl="2">
              <a:buNone/>
            </a:pPr>
            <a:endParaRPr lang="cs-CZ" dirty="0" smtClean="0"/>
          </a:p>
          <a:p>
            <a:r>
              <a:rPr lang="cs-CZ" dirty="0" smtClean="0"/>
              <a:t>Principy </a:t>
            </a:r>
          </a:p>
          <a:p>
            <a:pPr lvl="2"/>
            <a:r>
              <a:rPr lang="cs-CZ" dirty="0" smtClean="0"/>
              <a:t>Nemá závazné limity emisí </a:t>
            </a:r>
            <a:r>
              <a:rPr lang="cs-CZ" dirty="0" smtClean="0">
                <a:sym typeface="Wingdings" pitchFamily="2" charset="2"/>
              </a:rPr>
              <a:t> následné protokoly </a:t>
            </a:r>
            <a:endParaRPr lang="cs-CZ" dirty="0" smtClean="0"/>
          </a:p>
          <a:p>
            <a:pPr lvl="2"/>
            <a:r>
              <a:rPr lang="cs-CZ" dirty="0" smtClean="0"/>
              <a:t>Hlavní břímě snižování emisí mají nést vyspělé země</a:t>
            </a:r>
          </a:p>
          <a:p>
            <a:pPr lvl="2"/>
            <a:r>
              <a:rPr lang="cs-CZ" dirty="0" smtClean="0"/>
              <a:t>Společný cíl, ale rozdílná zodpovědnost za jeho dosažení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Politické přístupy ke klimatické změně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Mitigace</a:t>
            </a:r>
          </a:p>
          <a:p>
            <a:pPr lvl="2"/>
            <a:r>
              <a:rPr lang="cs-CZ" dirty="0" smtClean="0"/>
              <a:t>Snaha omezit emise skleníkových plynů</a:t>
            </a:r>
          </a:p>
          <a:p>
            <a:r>
              <a:rPr lang="cs-CZ" dirty="0" smtClean="0"/>
              <a:t>Adaptace</a:t>
            </a:r>
          </a:p>
          <a:p>
            <a:pPr lvl="2"/>
            <a:r>
              <a:rPr lang="cs-CZ" dirty="0" smtClean="0"/>
              <a:t>Snaha připravit se se na změnu klimatu a minimalizovat její dopady</a:t>
            </a:r>
          </a:p>
          <a:p>
            <a:r>
              <a:rPr lang="cs-CZ" dirty="0" smtClean="0"/>
              <a:t>Nedělat nic </a:t>
            </a:r>
          </a:p>
          <a:p>
            <a:pPr lvl="2"/>
            <a:r>
              <a:rPr lang="cs-CZ" dirty="0" smtClean="0"/>
              <a:t>Očekávání, že se buď klimatická změna vyřeší sama, nebo ji vyřeší rozvoj vědy a techniky v budoucnosti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Kjótský protokol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Nejvýznamnější mezinárodní dokument klimatické politiky </a:t>
            </a:r>
          </a:p>
          <a:p>
            <a:pPr lvl="2"/>
            <a:r>
              <a:rPr lang="cs-CZ" dirty="0" smtClean="0"/>
              <a:t>Přijat v roce 1997, vstoupil v platnost v roce 2005</a:t>
            </a:r>
          </a:p>
          <a:p>
            <a:pPr lvl="2"/>
            <a:r>
              <a:rPr lang="cs-CZ" dirty="0" smtClean="0"/>
              <a:t>Ratifikovalo jej 191 zemí, výjimku tvoří USA, Kanada v roce 2011 odstoupila </a:t>
            </a:r>
          </a:p>
          <a:p>
            <a:r>
              <a:rPr lang="cs-CZ" dirty="0" smtClean="0"/>
              <a:t>Závazné cíle na snížení emisí </a:t>
            </a:r>
          </a:p>
          <a:p>
            <a:pPr lvl="2"/>
            <a:r>
              <a:rPr lang="cs-CZ" dirty="0" smtClean="0"/>
              <a:t>Pouze pro rozvinuté státy</a:t>
            </a:r>
          </a:p>
          <a:p>
            <a:pPr lvl="2"/>
            <a:r>
              <a:rPr lang="cs-CZ" dirty="0" smtClean="0"/>
              <a:t>Netýká se letecké dopravy a přepravy zboží</a:t>
            </a:r>
          </a:p>
          <a:p>
            <a:pPr lvl="2"/>
            <a:r>
              <a:rPr lang="cs-CZ" dirty="0" smtClean="0"/>
              <a:t>Kontroverzní flexibilní mechanismy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zamyšlení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Kjótský protokol: Úspěch nebo neúspěch?</a:t>
            </a:r>
          </a:p>
          <a:p>
            <a:pPr lvl="2"/>
            <a:r>
              <a:rPr lang="cs-CZ" dirty="0" smtClean="0"/>
              <a:t>První dokument, který se pokusil emise řešit</a:t>
            </a:r>
          </a:p>
          <a:p>
            <a:pPr lvl="2"/>
            <a:r>
              <a:rPr lang="cs-CZ" dirty="0" smtClean="0"/>
              <a:t>Stále předmětem diskuzí a analýz, státy se k němu musí nějak postavit</a:t>
            </a:r>
          </a:p>
          <a:p>
            <a:pPr lvl="2"/>
            <a:r>
              <a:rPr lang="cs-CZ" dirty="0" smtClean="0"/>
              <a:t>Mnohé státy jej naplnily </a:t>
            </a:r>
          </a:p>
          <a:p>
            <a:pPr>
              <a:buNone/>
            </a:pPr>
            <a:r>
              <a:rPr lang="cs-CZ" dirty="0" smtClean="0"/>
              <a:t>					ALE?</a:t>
            </a:r>
            <a:endParaRPr lang="cs-CZ" b="1" dirty="0" smtClean="0"/>
          </a:p>
          <a:p>
            <a:pPr lvl="2"/>
            <a:r>
              <a:rPr lang="cs-CZ" dirty="0" smtClean="0"/>
              <a:t>Započítávání emisí v místě vzniku</a:t>
            </a:r>
          </a:p>
          <a:p>
            <a:pPr lvl="2"/>
            <a:r>
              <a:rPr lang="cs-CZ" dirty="0" smtClean="0"/>
              <a:t>Nyní pokrývá jen 15 % světových emisí </a:t>
            </a:r>
          </a:p>
          <a:p>
            <a:pPr lvl="2"/>
            <a:r>
              <a:rPr lang="cs-CZ" dirty="0" smtClean="0"/>
              <a:t>Nemá následovníka </a:t>
            </a:r>
          </a:p>
        </p:txBody>
      </p:sp>
    </p:spTree>
    <p:extLst>
      <p:ext uri="{BB962C8B-B14F-4D97-AF65-F5344CB8AC3E}">
        <p14:creationId xmlns:p14="http://schemas.microsoft.com/office/powerpoint/2010/main" val="8457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Jednání od Kjóta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Každoroční konference zatím bez úspěchu</a:t>
            </a:r>
          </a:p>
          <a:p>
            <a:pPr lvl="2"/>
            <a:r>
              <a:rPr lang="cs-CZ" dirty="0" smtClean="0"/>
              <a:t>Velké očekávání v Kodani</a:t>
            </a:r>
          </a:p>
          <a:p>
            <a:pPr lvl="2"/>
            <a:r>
              <a:rPr lang="cs-CZ" dirty="0" smtClean="0"/>
              <a:t>Durbanská deklarace o nové dohodě v roce 2015 </a:t>
            </a:r>
          </a:p>
          <a:p>
            <a:r>
              <a:rPr lang="cs-CZ" dirty="0" smtClean="0"/>
              <a:t>Mnoho problémů</a:t>
            </a:r>
          </a:p>
          <a:p>
            <a:pPr lvl="2"/>
            <a:r>
              <a:rPr lang="cs-CZ" dirty="0" smtClean="0"/>
              <a:t>Střet vyspělých a rozvojových států</a:t>
            </a:r>
          </a:p>
          <a:p>
            <a:pPr lvl="2"/>
            <a:r>
              <a:rPr lang="cs-CZ" dirty="0" smtClean="0"/>
              <a:t>Komu patří emise?</a:t>
            </a:r>
          </a:p>
          <a:p>
            <a:pPr lvl="2"/>
            <a:r>
              <a:rPr lang="cs-CZ" dirty="0" smtClean="0"/>
              <a:t>Ekonomické zájmy</a:t>
            </a:r>
          </a:p>
          <a:p>
            <a:pPr lvl="2"/>
            <a:r>
              <a:rPr lang="cs-CZ" dirty="0" smtClean="0"/>
              <a:t>Nejistota a přílišná komplikovanost problematiky </a:t>
            </a:r>
          </a:p>
          <a:p>
            <a:pPr lvl="2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</TotalTime>
  <Words>617</Words>
  <Application>Microsoft Office PowerPoint</Application>
  <PresentationFormat>Předvádění na obrazovce (4:3)</PresentationFormat>
  <Paragraphs>183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Modul</vt:lpstr>
      <vt:lpstr>Klimatická změna a politika</vt:lpstr>
      <vt:lpstr>Jak učit o změně klimatu?</vt:lpstr>
      <vt:lpstr>Obsah</vt:lpstr>
      <vt:lpstr>Jak se to stalo? </vt:lpstr>
      <vt:lpstr>Rámcová úmluva o změně klimatu</vt:lpstr>
      <vt:lpstr>Politické přístupy ke klimatické změně </vt:lpstr>
      <vt:lpstr>Kjótský protokol</vt:lpstr>
      <vt:lpstr>K zamyšlení I</vt:lpstr>
      <vt:lpstr>Jednání od Kjóta</vt:lpstr>
      <vt:lpstr>Producenti emisí </vt:lpstr>
      <vt:lpstr>Příklad:Srovnání emisí CO2 </vt:lpstr>
      <vt:lpstr>Světové zásoby fosilních paliv</vt:lpstr>
      <vt:lpstr>Jak se dají snižovat emise?</vt:lpstr>
      <vt:lpstr>Energetika </vt:lpstr>
      <vt:lpstr>Klimatická ekonomie</vt:lpstr>
      <vt:lpstr>Další informace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Změna klimatu a ČR</dc:title>
  <dc:creator>Jakub</dc:creator>
  <cp:lastModifiedBy>Jakub</cp:lastModifiedBy>
  <cp:revision>72</cp:revision>
  <dcterms:created xsi:type="dcterms:W3CDTF">2012-01-30T16:34:39Z</dcterms:created>
  <dcterms:modified xsi:type="dcterms:W3CDTF">2012-02-08T13:33:48Z</dcterms:modified>
</cp:coreProperties>
</file>